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07" r:id="rId2"/>
  </p:sldMasterIdLst>
  <p:sldIdLst>
    <p:sldId id="256" r:id="rId3"/>
    <p:sldId id="257" r:id="rId4"/>
    <p:sldId id="258" r:id="rId5"/>
    <p:sldId id="259" r:id="rId6"/>
    <p:sldId id="260" r:id="rId7"/>
    <p:sldId id="266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271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555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953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059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648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937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29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675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035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221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9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355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2521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005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7592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37774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8432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4100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8362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7444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260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39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77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94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007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07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677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D319C0-AE8D-4B28-B52B-6201D4C11FB5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C9282-381B-45DA-A325-CD8FCEB50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73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c950a7b02087bf46587cf0ef5d3572c10dfcfea">
            <a:extLst>
              <a:ext uri="{FF2B5EF4-FFF2-40B4-BE49-F238E27FC236}">
                <a16:creationId xmlns:a16="http://schemas.microsoft.com/office/drawing/2014/main" id="{F83F576F-301D-43E8-858B-DF5FCF0A7B02}"/>
              </a:ext>
            </a:extLst>
          </p:cNvPr>
          <p:cNvPicPr/>
          <p:nvPr userDrawn="1"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508" b="100000" l="1398" r="98602">
                        <a14:foregroundMark x1="29733" y1="7679" x2="10038" y2="27045"/>
                        <a14:foregroundMark x1="7243" y1="28715" x2="8259" y2="50417"/>
                        <a14:foregroundMark x1="5083" y1="52254" x2="14104" y2="66444"/>
                        <a14:foregroundMark x1="13723" y1="67613" x2="26429" y2="74457"/>
                        <a14:foregroundMark x1="22745" y1="78965" x2="40025" y2="82972"/>
                        <a14:foregroundMark x1="13215" y1="30551" x2="19822" y2="25376"/>
                        <a14:foregroundMark x1="10801" y1="38564" x2="16137" y2="33055"/>
                        <a14:foregroundMark x1="26175" y1="83639" x2="45108" y2="85977"/>
                        <a14:foregroundMark x1="43075" y1="84307" x2="57942" y2="86978"/>
                        <a14:foregroundMark x1="31639" y1="51085" x2="52224" y2="50918"/>
                        <a14:foregroundMark x1="32020" y1="15693" x2="58196" y2="14190"/>
                        <a14:foregroundMark x1="76239" y1="19533" x2="86404" y2="30885"/>
                        <a14:foregroundMark x1="87421" y1="37229" x2="91233" y2="55927"/>
                        <a14:foregroundMark x1="90724" y1="58765" x2="88310" y2="71119"/>
                        <a14:foregroundMark x1="68107" y1="86644" x2="50318" y2="89316"/>
                        <a14:foregroundMark x1="35070" y1="91152" x2="43202" y2="91152"/>
                        <a14:foregroundMark x1="49174" y1="93990" x2="52859" y2="92154"/>
                        <a14:foregroundMark x1="93774" y1="40067" x2="94663" y2="49082"/>
                        <a14:foregroundMark x1="85133" y1="69115" x2="78907" y2="74290"/>
                        <a14:foregroundMark x1="49301" y1="2671" x2="49301" y2="2671"/>
                        <a14:foregroundMark x1="83100" y1="28214" x2="90597" y2="41736"/>
                        <a14:foregroundMark x1="92630" y1="43907" x2="93520" y2="59098"/>
                        <a14:foregroundMark x1="44219" y1="9683" x2="52986" y2="8514"/>
                        <a14:foregroundMark x1="40025" y1="5342" x2="58450" y2="4674"/>
                        <a14:foregroundMark x1="41169" y1="88481" x2="55527" y2="84808"/>
                        <a14:foregroundMark x1="74206" y1="79299" x2="83863" y2="77629"/>
                        <a14:foregroundMark x1="96569" y1="52421" x2="98729" y2="51920"/>
                        <a14:foregroundMark x1="49682" y1="75793" x2="61753" y2="63105"/>
                        <a14:foregroundMark x1="1398" y1="51753" x2="2287" y2="514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5547" cy="10395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ea"/>
                <a:ea typeface="+mn-ea"/>
              </a:defRPr>
            </a:lvl1pPr>
          </a:lstStyle>
          <a:p>
            <a:r>
              <a:rPr lang="en-US" altLang="zh-CN" dirty="0"/>
              <a:t>2019/9/23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altLang="zh-CN" dirty="0"/>
              <a:t>MIA PROJECT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C3C9282-381B-45DA-A325-CD8FCEB50145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A572C6B-BEDF-46C5-8CB5-9A28F2D8B957}"/>
              </a:ext>
            </a:extLst>
          </p:cNvPr>
          <p:cNvSpPr/>
          <p:nvPr userDrawn="1"/>
        </p:nvSpPr>
        <p:spPr>
          <a:xfrm>
            <a:off x="638185" y="1782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06400" algn="ctr">
              <a:spcAft>
                <a:spcPts val="0"/>
              </a:spcAft>
            </a:pPr>
            <a:r>
              <a:rPr lang="en-US" altLang="zh-CN" sz="1800" kern="1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2019</a:t>
            </a:r>
            <a:r>
              <a:rPr lang="zh-CN" altLang="zh-CN" sz="1800" kern="1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年华中科技大学电气与电子工程学院</a:t>
            </a:r>
          </a:p>
          <a:p>
            <a:pPr indent="406400" algn="ctr">
              <a:spcAft>
                <a:spcPts val="0"/>
              </a:spcAft>
            </a:pPr>
            <a:r>
              <a:rPr lang="zh-CN" altLang="zh-CN" sz="1800" kern="1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第三届“启亦电子杯”创客竞赛</a:t>
            </a:r>
          </a:p>
        </p:txBody>
      </p:sp>
    </p:spTree>
    <p:extLst>
      <p:ext uri="{BB962C8B-B14F-4D97-AF65-F5344CB8AC3E}">
        <p14:creationId xmlns:p14="http://schemas.microsoft.com/office/powerpoint/2010/main" val="3022120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ejin-tan/MI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18" Type="http://schemas.openxmlformats.org/officeDocument/2006/relationships/image" Target="../media/image2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" Type="http://schemas.openxmlformats.org/officeDocument/2006/relationships/image" Target="../media/image6.jpeg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19" Type="http://schemas.openxmlformats.org/officeDocument/2006/relationships/image" Target="../media/image23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5ABAF8-2D08-4505-8F88-42AC9AF91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26" y="1787510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rgbClr val="0070C0"/>
                </a:solidFill>
                <a:latin typeface="Consolas" panose="020B0609020204030204" pitchFamily="49" charset="0"/>
                <a:ea typeface="楷体" panose="02010609060101010101" pitchFamily="49" charset="-122"/>
              </a:rPr>
              <a:t>乐器辅助学习工具</a:t>
            </a:r>
            <a:endParaRPr lang="zh-CN" altLang="en-US" sz="6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42FA54-5ABF-41FA-9418-333DF53A4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0299" y="2785287"/>
            <a:ext cx="9144000" cy="75402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———— Musical Instrument Auxiliary</a:t>
            </a:r>
            <a:endParaRPr lang="zh-CN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199057-AB04-4127-9C39-1F504D7D3E96}"/>
              </a:ext>
            </a:extLst>
          </p:cNvPr>
          <p:cNvSpPr/>
          <p:nvPr/>
        </p:nvSpPr>
        <p:spPr>
          <a:xfrm>
            <a:off x="6184370" y="5340600"/>
            <a:ext cx="4531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小组成员：谭越瑾    叶泽模</a:t>
            </a:r>
          </a:p>
        </p:txBody>
      </p:sp>
    </p:spTree>
    <p:extLst>
      <p:ext uri="{BB962C8B-B14F-4D97-AF65-F5344CB8AC3E}">
        <p14:creationId xmlns:p14="http://schemas.microsoft.com/office/powerpoint/2010/main" val="1709903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01BF3-E7EA-44C8-B968-5A5D052B7989}"/>
              </a:ext>
            </a:extLst>
          </p:cNvPr>
          <p:cNvSpPr txBox="1">
            <a:spLocks/>
          </p:cNvSpPr>
          <p:nvPr/>
        </p:nvSpPr>
        <p:spPr>
          <a:xfrm>
            <a:off x="2149078" y="881746"/>
            <a:ext cx="4881562" cy="12532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4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六、反思与未来规划</a:t>
            </a:r>
            <a:endParaRPr lang="zh-CN" altLang="en-US" sz="24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83235A-D255-40DA-9313-04E4C461A005}"/>
              </a:ext>
            </a:extLst>
          </p:cNvPr>
          <p:cNvSpPr txBox="1"/>
          <p:nvPr/>
        </p:nvSpPr>
        <p:spPr>
          <a:xfrm>
            <a:off x="6248400" y="2135027"/>
            <a:ext cx="1333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B0F0"/>
                </a:solidFill>
              </a:rPr>
              <a:t>未来规划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B09362-7CC3-48E3-BC32-62D62A2CBDCB}"/>
              </a:ext>
            </a:extLst>
          </p:cNvPr>
          <p:cNvSpPr txBox="1"/>
          <p:nvPr/>
        </p:nvSpPr>
        <p:spPr>
          <a:xfrm>
            <a:off x="1494234" y="2381248"/>
            <a:ext cx="1266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B0F0"/>
                </a:solidFill>
              </a:rPr>
              <a:t>反思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0E1AE9-21C3-4198-A250-EB10EB5D2B72}"/>
              </a:ext>
            </a:extLst>
          </p:cNvPr>
          <p:cNvSpPr txBox="1"/>
          <p:nvPr/>
        </p:nvSpPr>
        <p:spPr>
          <a:xfrm>
            <a:off x="1494234" y="3429000"/>
            <a:ext cx="217408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</a:rPr>
              <a:t>总体收获？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</a:rPr>
              <a:t>团队合作的认识？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</a:rPr>
              <a:t>创新的理解？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B0F0"/>
                </a:solidFill>
              </a:rPr>
              <a:t>……</a:t>
            </a:r>
          </a:p>
          <a:p>
            <a:endParaRPr lang="en-US" altLang="zh-CN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2A4BEE-32CA-4DB1-8DA6-A79CB994867D}"/>
              </a:ext>
            </a:extLst>
          </p:cNvPr>
          <p:cNvSpPr txBox="1"/>
          <p:nvPr/>
        </p:nvSpPr>
        <p:spPr>
          <a:xfrm>
            <a:off x="6248400" y="3429000"/>
            <a:ext cx="5581650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重构软件结构</a:t>
            </a:r>
            <a:endParaRPr lang="en-US" altLang="zh-CN" sz="2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加入新的模块（如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卡模块）</a:t>
            </a:r>
            <a:endParaRPr lang="en-US" altLang="zh-CN" sz="2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更换平台</a:t>
            </a:r>
            <a:endParaRPr lang="en-US" altLang="zh-CN" sz="2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扩充</a:t>
            </a:r>
            <a:r>
              <a:rPr lang="en-US" altLang="zh-CN" sz="2400" dirty="0">
                <a:solidFill>
                  <a:srgbClr val="00B0F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MIA-LINK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sz="2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改进对音乐格式的支持</a:t>
            </a:r>
            <a:endParaRPr lang="en-US" altLang="zh-CN" sz="2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游戏功能普遍化</a:t>
            </a:r>
            <a:endParaRPr lang="zh-CN" altLang="en-US" sz="2400" dirty="0">
              <a:solidFill>
                <a:srgbClr val="00B0F0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1234831-A59A-4A0A-9E4B-28B56DCD5B54}"/>
              </a:ext>
            </a:extLst>
          </p:cNvPr>
          <p:cNvCxnSpPr>
            <a:cxnSpLocks/>
          </p:cNvCxnSpPr>
          <p:nvPr/>
        </p:nvCxnSpPr>
        <p:spPr>
          <a:xfrm>
            <a:off x="4589859" y="2297845"/>
            <a:ext cx="0" cy="43628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623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47EB6A-3279-4FE1-9634-8D73C6B429CC}"/>
              </a:ext>
            </a:extLst>
          </p:cNvPr>
          <p:cNvSpPr txBox="1"/>
          <p:nvPr/>
        </p:nvSpPr>
        <p:spPr>
          <a:xfrm>
            <a:off x="4259062" y="2767280"/>
            <a:ext cx="3673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rgbClr val="0070C0"/>
                </a:solidFill>
                <a:latin typeface="Consolas" panose="020B0609020204030204" pitchFamily="49" charset="0"/>
              </a:rPr>
              <a:t>Thanks</a:t>
            </a:r>
            <a:endParaRPr lang="zh-CN" altLang="en-US" sz="80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480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259EF3-162A-4705-AC23-054BA5440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10" y="1062131"/>
            <a:ext cx="10050379" cy="579586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B19A29E-34CC-4F6B-80A9-F79EFDC2B404}"/>
              </a:ext>
            </a:extLst>
          </p:cNvPr>
          <p:cNvSpPr/>
          <p:nvPr/>
        </p:nvSpPr>
        <p:spPr>
          <a:xfrm>
            <a:off x="8508989" y="101937"/>
            <a:ext cx="3482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https://github.com/yuejin-tan/MIA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2038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D1BACC7-1038-4ACA-94D0-6923ABF1A38B}"/>
              </a:ext>
            </a:extLst>
          </p:cNvPr>
          <p:cNvSpPr txBox="1"/>
          <p:nvPr/>
        </p:nvSpPr>
        <p:spPr>
          <a:xfrm>
            <a:off x="8602461" y="2814611"/>
            <a:ext cx="1378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FF0000"/>
                </a:solidFill>
              </a:rPr>
              <a:t>目录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AEABFF-5489-4589-B019-21CF6B1AD8A3}"/>
              </a:ext>
            </a:extLst>
          </p:cNvPr>
          <p:cNvSpPr txBox="1"/>
          <p:nvPr/>
        </p:nvSpPr>
        <p:spPr>
          <a:xfrm>
            <a:off x="1509202" y="2082995"/>
            <a:ext cx="67825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一、项目介绍</a:t>
            </a:r>
            <a:endParaRPr lang="en-US" altLang="zh-CN" sz="36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二、方案综述</a:t>
            </a:r>
            <a:endParaRPr lang="en-US" altLang="zh-CN" sz="36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三、硬件构造</a:t>
            </a:r>
          </a:p>
          <a:p>
            <a:r>
              <a:rPr lang="zh-CN" altLang="en-US" sz="36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四、图片展示与视频演示</a:t>
            </a:r>
            <a:endParaRPr lang="en-US" altLang="zh-CN" sz="36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五、研发过程</a:t>
            </a:r>
            <a:endParaRPr lang="en-US" altLang="zh-CN" sz="36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六、反思与未来规划</a:t>
            </a:r>
            <a:endParaRPr lang="en-US" altLang="zh-CN" sz="36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798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C0F75F-0C75-41D2-8416-06F2CF078B09}"/>
              </a:ext>
            </a:extLst>
          </p:cNvPr>
          <p:cNvSpPr txBox="1">
            <a:spLocks/>
          </p:cNvSpPr>
          <p:nvPr/>
        </p:nvSpPr>
        <p:spPr>
          <a:xfrm>
            <a:off x="357188" y="889844"/>
            <a:ext cx="11477624" cy="50783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4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一、项目介绍</a:t>
            </a:r>
            <a:endParaRPr lang="en-US" altLang="zh-CN" sz="40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MIA</a:t>
            </a:r>
            <a:r>
              <a:rPr lang="zh-CN" altLang="en-US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全称 </a:t>
            </a:r>
            <a:r>
              <a:rPr lang="en-US" altLang="zh-CN" sz="2400">
                <a:solidFill>
                  <a:srgbClr val="00B0F0"/>
                </a:solidFill>
                <a:latin typeface="Consolas" panose="020B0609020204030204" pitchFamily="49" charset="0"/>
              </a:rPr>
              <a:t>Musical </a:t>
            </a:r>
            <a:r>
              <a:rPr lang="en-US" altLang="zh-CN" sz="2400" dirty="0">
                <a:solidFill>
                  <a:srgbClr val="00B0F0"/>
                </a:solidFill>
                <a:latin typeface="Consolas" panose="020B0609020204030204" pitchFamily="49" charset="0"/>
              </a:rPr>
              <a:t>Instrument Auxiliary</a:t>
            </a:r>
            <a:r>
              <a:rPr lang="zh-CN" altLang="en-US" sz="2400" dirty="0">
                <a:solidFill>
                  <a:srgbClr val="00B0F0"/>
                </a:solidFill>
                <a:latin typeface="Consolas" panose="020B0609020204030204" pitchFamily="49" charset="0"/>
              </a:rPr>
              <a:t>，中文名称</a:t>
            </a:r>
            <a:r>
              <a:rPr lang="en-US" altLang="zh-CN" sz="24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srgbClr val="00B0F0"/>
                </a:solidFill>
                <a:latin typeface="Consolas" panose="020B0609020204030204" pitchFamily="49" charset="0"/>
              </a:rPr>
              <a:t>弥雅 </a:t>
            </a:r>
            <a:endParaRPr lang="en-US" altLang="zh-CN" sz="2400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多功能的乐器辅助硬件</a:t>
            </a:r>
            <a:endParaRPr lang="en-US" altLang="zh-CN" sz="24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完善的人机交互界面</a:t>
            </a:r>
            <a:endParaRPr lang="en-US" altLang="zh-CN" sz="24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充分调动初学者的学习兴趣</a:t>
            </a:r>
            <a:endParaRPr lang="en-US" altLang="zh-CN" sz="24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endParaRPr lang="zh-CN" altLang="en-US" sz="24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3951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27B03-2A09-460A-9692-682C5F1C1AE0}"/>
              </a:ext>
            </a:extLst>
          </p:cNvPr>
          <p:cNvSpPr txBox="1">
            <a:spLocks/>
          </p:cNvSpPr>
          <p:nvPr/>
        </p:nvSpPr>
        <p:spPr>
          <a:xfrm>
            <a:off x="357188" y="889844"/>
            <a:ext cx="11477624" cy="50783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4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二、方案综述</a:t>
            </a:r>
            <a:endParaRPr lang="en-US" altLang="zh-CN" sz="40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endParaRPr lang="zh-CN" altLang="en-US" sz="24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37B2CC-5674-455F-96A1-022A5290E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92" y="1509945"/>
            <a:ext cx="7720295" cy="4599167"/>
          </a:xfrm>
          <a:prstGeom prst="rect">
            <a:avLst/>
          </a:prstGeom>
          <a:effectLst>
            <a:softEdge rad="38100"/>
          </a:effectLst>
          <a:scene3d>
            <a:camera prst="isometricOffAxis1Right"/>
            <a:lightRig rig="threePt" dir="t"/>
          </a:scene3d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688C90-87D0-4A4E-84C6-E534794C6B7C}"/>
              </a:ext>
            </a:extLst>
          </p:cNvPr>
          <p:cNvSpPr txBox="1"/>
          <p:nvPr/>
        </p:nvSpPr>
        <p:spPr>
          <a:xfrm>
            <a:off x="357188" y="2415793"/>
            <a:ext cx="23348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菜单</a:t>
            </a:r>
            <a:endParaRPr lang="en-US" altLang="zh-CN" sz="2400" dirty="0">
              <a:solidFill>
                <a:srgbClr val="00B0F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游戏</a:t>
            </a:r>
            <a:endParaRPr lang="en-US" altLang="zh-CN" sz="2400" dirty="0">
              <a:solidFill>
                <a:srgbClr val="00B0F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节奏</a:t>
            </a:r>
            <a:endParaRPr lang="en-US" altLang="zh-CN" sz="2400" dirty="0">
              <a:solidFill>
                <a:srgbClr val="00B0F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单音</a:t>
            </a:r>
            <a:endParaRPr lang="en-US" altLang="zh-CN" sz="2400" dirty="0">
              <a:solidFill>
                <a:srgbClr val="00B0F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文件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B0F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MIA-LINK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6821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27B03-2A09-460A-9692-682C5F1C1AE0}"/>
              </a:ext>
            </a:extLst>
          </p:cNvPr>
          <p:cNvSpPr txBox="1">
            <a:spLocks/>
          </p:cNvSpPr>
          <p:nvPr/>
        </p:nvSpPr>
        <p:spPr>
          <a:xfrm>
            <a:off x="357188" y="889844"/>
            <a:ext cx="11477624" cy="50783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4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三、硬件构造</a:t>
            </a:r>
            <a:endParaRPr lang="en-US" altLang="zh-CN" sz="40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endParaRPr lang="zh-CN" altLang="en-US" sz="24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688C90-87D0-4A4E-84C6-E534794C6B7C}"/>
              </a:ext>
            </a:extLst>
          </p:cNvPr>
          <p:cNvSpPr txBox="1"/>
          <p:nvPr/>
        </p:nvSpPr>
        <p:spPr>
          <a:xfrm>
            <a:off x="357188" y="2415793"/>
            <a:ext cx="23348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蓝牙</a:t>
            </a:r>
            <a:endParaRPr lang="en-US" altLang="zh-CN" sz="2400" dirty="0">
              <a:solidFill>
                <a:srgbClr val="00B0F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舵机</a:t>
            </a:r>
            <a:endParaRPr lang="en-US" altLang="zh-CN" sz="2400" dirty="0">
              <a:solidFill>
                <a:srgbClr val="00B0F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电源</a:t>
            </a:r>
            <a:endParaRPr lang="en-US" altLang="zh-CN" sz="2400" dirty="0">
              <a:solidFill>
                <a:srgbClr val="00B0F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开发板</a:t>
            </a:r>
            <a:endParaRPr lang="en-US" altLang="zh-CN" sz="2400" dirty="0">
              <a:solidFill>
                <a:srgbClr val="00B0F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显示屏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传感器</a:t>
            </a:r>
            <a:endParaRPr lang="en-US" altLang="zh-CN" sz="2400" dirty="0">
              <a:solidFill>
                <a:srgbClr val="00B0F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B0F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……</a:t>
            </a:r>
          </a:p>
          <a:p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A31ACC7-3E90-4107-AFAB-4774D5A098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314806"/>
              </p:ext>
            </p:extLst>
          </p:nvPr>
        </p:nvGraphicFramePr>
        <p:xfrm>
          <a:off x="3988818" y="1413192"/>
          <a:ext cx="6549192" cy="5053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731916" imgH="3657653" progId="Visio.Drawing.15">
                  <p:embed/>
                </p:oleObj>
              </mc:Choice>
              <mc:Fallback>
                <p:oleObj name="Visio" r:id="rId2" imgW="4731916" imgH="3657653" progId="Visio.Drawing.15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1B6825F4-1F7D-46A7-9D4A-8580A87F53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8818" y="1413192"/>
                        <a:ext cx="6549192" cy="5053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191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>
            <a:extLst>
              <a:ext uri="{FF2B5EF4-FFF2-40B4-BE49-F238E27FC236}">
                <a16:creationId xmlns:a16="http://schemas.microsoft.com/office/drawing/2014/main" id="{36C25409-81AD-4362-A607-3FE73AC55E20}"/>
              </a:ext>
            </a:extLst>
          </p:cNvPr>
          <p:cNvGrpSpPr/>
          <p:nvPr/>
        </p:nvGrpSpPr>
        <p:grpSpPr>
          <a:xfrm rot="3845166">
            <a:off x="5627399" y="2047702"/>
            <a:ext cx="5868344" cy="2762594"/>
            <a:chOff x="266276" y="2444750"/>
            <a:chExt cx="7587089" cy="3571713"/>
          </a:xfrm>
          <a:scene3d>
            <a:camera prst="isometricOffAxis2Left"/>
            <a:lightRig rig="threePt" dir="t"/>
          </a:scene3d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C824665-AE21-4F73-BCD8-E097D973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76" y="2464770"/>
              <a:ext cx="1350000" cy="180000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26F11069-602C-4B52-8BDE-CA87379D9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705" y="2444750"/>
              <a:ext cx="1350002" cy="180000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AB84E1F2-DA44-4A34-A501-F4643A993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3696" y="2451871"/>
              <a:ext cx="1350000" cy="180000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F79836CC-39DA-4828-A26B-52D9F59EF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8747" y="2453478"/>
              <a:ext cx="1350000" cy="180000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94387171-FAAA-44C6-8129-49D70CC13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1116" y="2464770"/>
              <a:ext cx="1350001" cy="180000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0F57392A-487B-4DC9-B518-3B4BF5DE6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3364" y="2464770"/>
              <a:ext cx="1350001" cy="180000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967E2930-8F48-478A-9E34-BB1091553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386" y="4216463"/>
              <a:ext cx="1350000" cy="180000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AFAFA9BB-B5E7-4355-8E3F-59AA86D52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398" y="4216463"/>
              <a:ext cx="1349999" cy="180000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2B118097-9C38-4F6F-8DF4-7E5A6C3C9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3364" y="4216463"/>
              <a:ext cx="1350000" cy="180000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D3420668-1DF6-4072-919C-B17060CDC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9187" y="4207226"/>
              <a:ext cx="2400000" cy="180000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81FF966B-5401-4F94-9FAB-68AFBC2C0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003" y="4216463"/>
              <a:ext cx="1350001" cy="180000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664824A-1FD6-4A7D-A8AB-0A67FBD6F27F}"/>
              </a:ext>
            </a:extLst>
          </p:cNvPr>
          <p:cNvSpPr txBox="1">
            <a:spLocks/>
          </p:cNvSpPr>
          <p:nvPr/>
        </p:nvSpPr>
        <p:spPr>
          <a:xfrm>
            <a:off x="357188" y="889844"/>
            <a:ext cx="11477624" cy="50783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4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四、图片展示与视频演示</a:t>
            </a:r>
            <a:endParaRPr lang="zh-CN" altLang="en-US" sz="24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C77B0571-BF3E-49AE-B12E-10D0872924DF}"/>
              </a:ext>
            </a:extLst>
          </p:cNvPr>
          <p:cNvGrpSpPr/>
          <p:nvPr/>
        </p:nvGrpSpPr>
        <p:grpSpPr>
          <a:xfrm>
            <a:off x="1000625" y="2383419"/>
            <a:ext cx="5283054" cy="3815580"/>
            <a:chOff x="2186796" y="749036"/>
            <a:chExt cx="5962919" cy="4306599"/>
          </a:xfrm>
          <a:scene3d>
            <a:camera prst="isometricOffAxis1Right"/>
            <a:lightRig rig="threePt" dir="t"/>
          </a:scene3d>
        </p:grpSpPr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F26CF6BF-4B21-4F14-9615-4617220B7F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24" b="15217"/>
            <a:stretch/>
          </p:blipFill>
          <p:spPr>
            <a:xfrm>
              <a:off x="5524065" y="749036"/>
              <a:ext cx="2140995" cy="108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F1BE8E47-1809-4788-90E2-3BFF121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67" b="26966"/>
            <a:stretch/>
          </p:blipFill>
          <p:spPr>
            <a:xfrm>
              <a:off x="2240812" y="1909253"/>
              <a:ext cx="2776356" cy="108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8835783B-5791-4F93-B1B9-6E06499B4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5" t="18961" b="23306"/>
            <a:stretch/>
          </p:blipFill>
          <p:spPr>
            <a:xfrm>
              <a:off x="2651462" y="775707"/>
              <a:ext cx="2365706" cy="108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DD72C444-2107-4AEC-9065-80E74E4FD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6" t="21708" b="22998"/>
            <a:stretch/>
          </p:blipFill>
          <p:spPr>
            <a:xfrm>
              <a:off x="5152721" y="3975635"/>
              <a:ext cx="2478858" cy="108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00C914B3-8487-4554-9B15-8B462EC94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64" b="20531"/>
            <a:stretch/>
          </p:blipFill>
          <p:spPr>
            <a:xfrm>
              <a:off x="5380710" y="1883875"/>
              <a:ext cx="2769005" cy="108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B3A77487-3EED-415C-B42B-A68446E75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3" t="23618" b="28425"/>
            <a:stretch/>
          </p:blipFill>
          <p:spPr>
            <a:xfrm>
              <a:off x="3026771" y="2929755"/>
              <a:ext cx="2919711" cy="108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2950DA6A-DCA0-4F6C-AED5-209D9DABB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9" t="23172" r="1338" b="18120"/>
            <a:stretch/>
          </p:blipFill>
          <p:spPr>
            <a:xfrm>
              <a:off x="2186796" y="3975635"/>
              <a:ext cx="2299831" cy="108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4234795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088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4FBF27-0457-4027-9931-585A89A6E975}"/>
              </a:ext>
            </a:extLst>
          </p:cNvPr>
          <p:cNvSpPr txBox="1">
            <a:spLocks/>
          </p:cNvSpPr>
          <p:nvPr/>
        </p:nvSpPr>
        <p:spPr>
          <a:xfrm>
            <a:off x="357188" y="889844"/>
            <a:ext cx="11477624" cy="50783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4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五、研发过程</a:t>
            </a:r>
            <a:endParaRPr lang="zh-CN" altLang="en-US" sz="24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CF2B0D-E510-4278-A06A-6C1336140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2222017"/>
            <a:ext cx="11477624" cy="409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0948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深度">
  <a:themeElements>
    <a:clrScheme name="深度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深度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深度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TM02900720[[fn=积分]]</Template>
  <TotalTime>107</TotalTime>
  <Words>169</Words>
  <Application>Microsoft Office PowerPoint</Application>
  <PresentationFormat>宽屏</PresentationFormat>
  <Paragraphs>48</Paragraphs>
  <Slides>11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仿宋</vt:lpstr>
      <vt:lpstr>华文楷体</vt:lpstr>
      <vt:lpstr>楷体</vt:lpstr>
      <vt:lpstr>微软雅黑</vt:lpstr>
      <vt:lpstr>Arial</vt:lpstr>
      <vt:lpstr>Calibri</vt:lpstr>
      <vt:lpstr>Calibri Light</vt:lpstr>
      <vt:lpstr>Consolas</vt:lpstr>
      <vt:lpstr>Corbel</vt:lpstr>
      <vt:lpstr>Wingdings 2</vt:lpstr>
      <vt:lpstr>HDOfficeLightV0</vt:lpstr>
      <vt:lpstr>深度</vt:lpstr>
      <vt:lpstr>Visio</vt:lpstr>
      <vt:lpstr>乐器辅助学习工具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泽模</dc:creator>
  <cp:lastModifiedBy>yuejin tan</cp:lastModifiedBy>
  <cp:revision>42</cp:revision>
  <dcterms:created xsi:type="dcterms:W3CDTF">2019-09-17T06:36:28Z</dcterms:created>
  <dcterms:modified xsi:type="dcterms:W3CDTF">2024-02-19T08:51:16Z</dcterms:modified>
</cp:coreProperties>
</file>